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12"/>
  </p:notesMasterIdLst>
  <p:handoutMasterIdLst>
    <p:handoutMasterId r:id="rId13"/>
  </p:handoutMasterIdLst>
  <p:sldIdLst>
    <p:sldId id="334" r:id="rId2"/>
    <p:sldId id="340" r:id="rId3"/>
    <p:sldId id="342" r:id="rId4"/>
    <p:sldId id="343" r:id="rId5"/>
    <p:sldId id="344" r:id="rId6"/>
    <p:sldId id="347" r:id="rId7"/>
    <p:sldId id="346" r:id="rId8"/>
    <p:sldId id="348" r:id="rId9"/>
    <p:sldId id="349" r:id="rId10"/>
    <p:sldId id="352" r:id="rId11"/>
  </p:sldIdLst>
  <p:sldSz cx="9144000" cy="5143500" type="screen16x9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342F"/>
    <a:srgbClr val="13284B"/>
    <a:srgbClr val="13294B"/>
    <a:srgbClr val="E84A27"/>
    <a:srgbClr val="D23732"/>
    <a:srgbClr val="A42E27"/>
    <a:srgbClr val="6D5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/>
    <p:restoredTop sz="94501"/>
  </p:normalViewPr>
  <p:slideViewPr>
    <p:cSldViewPr snapToGrid="0" snapToObjects="1">
      <p:cViewPr varScale="1">
        <p:scale>
          <a:sx n="159" d="100"/>
          <a:sy n="159" d="100"/>
        </p:scale>
        <p:origin x="74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9" d="100"/>
          <a:sy n="119" d="100"/>
        </p:scale>
        <p:origin x="23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38C535-1546-B944-B55B-FB354AE995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Illinois Business Consulting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35DD97-F051-9F40-8FD9-409459DC9A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52FA1-18BC-3D46-842E-F2DE8005AB31}" type="slidenum">
              <a:rPr lang="en-US" sz="1000" smtClean="0">
                <a:latin typeface="Arial" panose="020B0604020202020204" pitchFamily="34" charset="0"/>
                <a:cs typeface="Arial" panose="020B0604020202020204" pitchFamily="34" charset="0"/>
              </a:rPr>
              <a:t>‹#›</a:t>
            </a:fld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714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59080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ct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Illinois Business Consulting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3CAE711-B53E-984C-BD0C-9984282ABD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8878F3D-6364-8344-BFE2-36DC4AF41CC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0" y="6513909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5CA9F75-A151-DD49-8E9E-6C39DDB4C9F7}" type="datetimeFigureOut">
              <a:rPr lang="en-US" smtClean="0"/>
              <a:pPr/>
              <a:t>5/12/22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y of the Department | Statistics at Illinois">
            <a:extLst>
              <a:ext uri="{FF2B5EF4-FFF2-40B4-BE49-F238E27FC236}">
                <a16:creationId xmlns:a16="http://schemas.microsoft.com/office/drawing/2014/main" id="{3EE41171-BB25-115D-61A6-048243D0D70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588"/>
            <a:ext cx="9143999" cy="513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5FC7F4-2A5E-DF49-A868-DC3599060203}"/>
              </a:ext>
            </a:extLst>
          </p:cNvPr>
          <p:cNvSpPr/>
          <p:nvPr/>
        </p:nvSpPr>
        <p:spPr>
          <a:xfrm>
            <a:off x="0" y="3538317"/>
            <a:ext cx="9144000" cy="1605182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F373C8-04F4-EC4F-8B9F-401FEF00CE93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9F7AC4-2948-864E-B677-F5F54986D68C}"/>
              </a:ext>
            </a:extLst>
          </p:cNvPr>
          <p:cNvSpPr/>
          <p:nvPr/>
        </p:nvSpPr>
        <p:spPr>
          <a:xfrm>
            <a:off x="0" y="3538318"/>
            <a:ext cx="9144000" cy="160518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737840-DEEC-BB43-A5D6-0059C474BD45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2A60D2D-D0F3-6B44-ABEA-4E1B3B169B3B}"/>
              </a:ext>
            </a:extLst>
          </p:cNvPr>
          <p:cNvSpPr/>
          <p:nvPr userDrawn="1"/>
        </p:nvSpPr>
        <p:spPr>
          <a:xfrm>
            <a:off x="0" y="3538319"/>
            <a:ext cx="9144000" cy="1605180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E4AA0D-CD2C-A44D-8B8D-5D2AE06EC057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rgbClr val="D2373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4815842-2978-994A-AAF8-0E9F1317D6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51039"/>
          <a:stretch/>
        </p:blipFill>
        <p:spPr>
          <a:xfrm>
            <a:off x="930120" y="533833"/>
            <a:ext cx="2270280" cy="231574"/>
          </a:xfrm>
          <a:prstGeom prst="rect">
            <a:avLst/>
          </a:prstGeom>
        </p:spPr>
      </p:pic>
      <p:sp>
        <p:nvSpPr>
          <p:cNvPr id="9" name="Title Placeholder 2">
            <a:extLst>
              <a:ext uri="{FF2B5EF4-FFF2-40B4-BE49-F238E27FC236}">
                <a16:creationId xmlns:a16="http://schemas.microsoft.com/office/drawing/2014/main" id="{0E10FAB1-4502-E541-B6EF-913D09D2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3796142"/>
            <a:ext cx="8686800" cy="5909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816D66-92AD-0B4F-B32C-40BE751CC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600" y="4390022"/>
            <a:ext cx="8686800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bg1"/>
                </a:solidFill>
              </a:defRPr>
            </a:lvl2pPr>
            <a:lvl3pPr marL="914400" indent="0" algn="ctr">
              <a:buNone/>
              <a:defRPr>
                <a:solidFill>
                  <a:schemeClr val="bg1"/>
                </a:solidFill>
              </a:defRPr>
            </a:lvl3pPr>
            <a:lvl4pPr marL="1371600" indent="0" algn="ctr">
              <a:buNone/>
              <a:defRPr>
                <a:solidFill>
                  <a:schemeClr val="bg1"/>
                </a:solidFill>
              </a:defRPr>
            </a:lvl4pPr>
            <a:lvl5pPr marL="1828800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4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F interior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85950"/>
            <a:ext cx="8686800" cy="685800"/>
          </a:xfrm>
        </p:spPr>
        <p:txBody>
          <a:bodyPr rIns="0" bIns="91440" anchor="b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2571750"/>
            <a:ext cx="8686800" cy="833438"/>
          </a:xfrm>
        </p:spPr>
        <p:txBody>
          <a:bodyPr tIns="91440"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Month ## ####, ##:##–##:## AM/PM</a:t>
            </a:r>
          </a:p>
          <a:p>
            <a:r>
              <a:rPr lang="en-US" dirty="0"/>
              <a:t>Location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99A8B3-F42D-1349-BF79-147675851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859708-ED06-B341-B81A-185FA4230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203200" sx="104000" sy="104000" algn="ctr" rotWithShape="0">
              <a:prstClr val="black">
                <a:alpha val="76000"/>
              </a:prstClr>
            </a:outerShdw>
          </a:effectLst>
        </p:spPr>
      </p:pic>
      <p:pic>
        <p:nvPicPr>
          <p:cNvPr id="8" name="Picture 7" descr="BIF interior.jpg">
            <a:extLst>
              <a:ext uri="{FF2B5EF4-FFF2-40B4-BE49-F238E27FC236}">
                <a16:creationId xmlns:a16="http://schemas.microsoft.com/office/drawing/2014/main" id="{9095CB4F-07E6-514B-A6BA-E37D007F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051C1-3C4A-114A-BEAA-F85C009B68F4}"/>
              </a:ext>
            </a:extLst>
          </p:cNvPr>
          <p:cNvSpPr/>
          <p:nvPr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4D7EB-5F18-7C4D-AED3-FEF1DCAE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03D9DB-E592-9B47-AF44-597DFFA73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203200" sx="104000" sy="104000" algn="ctr" rotWithShape="0">
              <a:prstClr val="black">
                <a:alpha val="76000"/>
              </a:prstClr>
            </a:outerShdw>
          </a:effectLst>
        </p:spPr>
      </p:pic>
      <p:pic>
        <p:nvPicPr>
          <p:cNvPr id="14" name="Picture 13" descr="BIF interior.jpg">
            <a:extLst>
              <a:ext uri="{FF2B5EF4-FFF2-40B4-BE49-F238E27FC236}">
                <a16:creationId xmlns:a16="http://schemas.microsoft.com/office/drawing/2014/main" id="{EC07C181-72FE-D545-BB07-1BBA17290C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9DC9D46-0A4D-204F-90BA-37A1D89585B9}"/>
              </a:ext>
            </a:extLst>
          </p:cNvPr>
          <p:cNvSpPr/>
          <p:nvPr userDrawn="1"/>
        </p:nvSpPr>
        <p:spPr>
          <a:xfrm>
            <a:off x="0" y="1399350"/>
            <a:ext cx="9144000" cy="2344801"/>
          </a:xfrm>
          <a:prstGeom prst="rect">
            <a:avLst/>
          </a:prstGeom>
          <a:solidFill>
            <a:srgbClr val="D52C0E">
              <a:alpha val="7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4362C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37267A-B842-2B40-ABC4-CB938248A7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30120" y="533832"/>
            <a:ext cx="2267712" cy="4724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70DBF-DEF5-DB42-906B-BCCF13435AF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0117" y="4719264"/>
            <a:ext cx="3283767" cy="274320"/>
          </a:xfrm>
          <a:prstGeom prst="rect">
            <a:avLst/>
          </a:prstGeom>
          <a:effectLst>
            <a:outerShdw blurRad="203200" sx="104000" sy="104000" algn="ctr" rotWithShape="0">
              <a:prstClr val="black">
                <a:alpha val="7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24812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2880" userDrawn="1">
          <p15:clr>
            <a:srgbClr val="FBAE40"/>
          </p15:clr>
        </p15:guide>
        <p15:guide id="6" orient="horz" pos="16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Main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448F4C-8663-4CDF-8EAD-3FC5DBD6AA7F}"/>
              </a:ext>
            </a:extLst>
          </p:cNvPr>
          <p:cNvSpPr/>
          <p:nvPr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spcBef>
                <a:spcPts val="0"/>
              </a:spcBef>
              <a:spcAft>
                <a:spcPts val="400"/>
              </a:spcAft>
              <a:buFont typeface="+mj-lt"/>
              <a:buNone/>
              <a:defRPr sz="20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C11C08-32E6-4BC6-A385-B6887C50F8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9F5876-C7DC-439A-A1DA-D553700E3C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Block I blue.tif">
            <a:extLst>
              <a:ext uri="{FF2B5EF4-FFF2-40B4-BE49-F238E27FC236}">
                <a16:creationId xmlns:a16="http://schemas.microsoft.com/office/drawing/2014/main" id="{AF3E17EB-41DE-DF4E-A63C-D4098CB3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DB851E3-B648-684E-A084-75A83CCFFDE5}"/>
              </a:ext>
            </a:extLst>
          </p:cNvPr>
          <p:cNvSpPr/>
          <p:nvPr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9" name="Picture 8" descr="Block I blue.tif">
            <a:extLst>
              <a:ext uri="{FF2B5EF4-FFF2-40B4-BE49-F238E27FC236}">
                <a16:creationId xmlns:a16="http://schemas.microsoft.com/office/drawing/2014/main" id="{6B7D8DEC-DD39-C646-B93E-D9D38813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ABBF55-3887-7142-BA98-D27ACDEA5886}"/>
              </a:ext>
            </a:extLst>
          </p:cNvPr>
          <p:cNvSpPr/>
          <p:nvPr userDrawn="1"/>
        </p:nvSpPr>
        <p:spPr>
          <a:xfrm>
            <a:off x="7395210" y="0"/>
            <a:ext cx="1748790" cy="929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  <p:pic>
        <p:nvPicPr>
          <p:cNvPr id="11" name="Picture 10" descr="Block I blue.tif">
            <a:extLst>
              <a:ext uri="{FF2B5EF4-FFF2-40B4-BE49-F238E27FC236}">
                <a16:creationId xmlns:a16="http://schemas.microsoft.com/office/drawing/2014/main" id="{98D3460F-E542-AA45-A876-DCC933E83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8807" y="206374"/>
            <a:ext cx="31659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60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b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549400"/>
            <a:ext cx="7772400" cy="1022350"/>
          </a:xfrm>
        </p:spPr>
        <p:txBody>
          <a:bodyPr rIns="0" bIns="91440" anchor="b">
            <a:noAutofit/>
          </a:bodyPr>
          <a:lstStyle>
            <a:lvl1pPr algn="l">
              <a:defRPr sz="3200" b="1" cap="none" spc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71750"/>
            <a:ext cx="7772400" cy="1125537"/>
          </a:xfrm>
        </p:spPr>
        <p:txBody>
          <a:bodyPr tIns="91440" anchor="t"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85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4476750"/>
            <a:ext cx="8686800" cy="457200"/>
          </a:xfrm>
          <a:ln w="9525">
            <a:solidFill>
              <a:schemeClr val="tx1"/>
            </a:solidFill>
          </a:ln>
        </p:spPr>
        <p:txBody>
          <a:bodyPr lIns="457200" tIns="91440" rIns="457200" bIns="9144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273762-37B0-8943-A127-79042FB9B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9550"/>
            <a:ext cx="8686800" cy="545464"/>
          </a:xfrm>
        </p:spPr>
        <p:txBody>
          <a:bodyPr tIns="0" anchor="ctr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12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2" orient="horz" pos="2724" userDrawn="1">
          <p15:clr>
            <a:srgbClr val="F26B43"/>
          </p15:clr>
        </p15:guide>
        <p15:guide id="13" pos="2808" userDrawn="1">
          <p15:clr>
            <a:srgbClr val="FDE53C"/>
          </p15:clr>
        </p15:guide>
        <p15:guide id="14" pos="2952" userDrawn="1">
          <p15:clr>
            <a:srgbClr val="FDE53C"/>
          </p15:clr>
        </p15:guide>
        <p15:guide id="15" orient="horz" pos="612" userDrawn="1">
          <p15:clr>
            <a:srgbClr val="F26B43"/>
          </p15:clr>
        </p15:guide>
        <p15:guide id="16" orient="horz" pos="16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52609"/>
            <a:ext cx="7661910" cy="618941"/>
          </a:xfrm>
        </p:spPr>
        <p:txBody>
          <a:bodyPr tIns="0" rIns="0" bIns="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8600" y="4476750"/>
            <a:ext cx="8686800" cy="457200"/>
          </a:xfrm>
          <a:ln w="9525">
            <a:solidFill>
              <a:schemeClr val="tx1"/>
            </a:solidFill>
          </a:ln>
        </p:spPr>
        <p:txBody>
          <a:bodyPr lIns="457200" tIns="91440" rIns="457200" bIns="9144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228600" y="209550"/>
            <a:ext cx="4016375" cy="137160"/>
          </a:xfrm>
        </p:spPr>
        <p:txBody>
          <a:bodyPr/>
          <a:lstStyle>
            <a:lvl1pPr marL="0" indent="0">
              <a:buNone/>
              <a:defRPr sz="1000" b="1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88035"/>
      </p:ext>
    </p:extLst>
  </p:cSld>
  <p:clrMapOvr>
    <a:masterClrMapping/>
  </p:clrMapOvr>
  <p:transition spd="slow">
    <p:push/>
  </p:transition>
  <p:extLst>
    <p:ext uri="{DCECCB84-F9BA-43D5-87BE-67443E8EF086}">
      <p15:sldGuideLst xmlns:p15="http://schemas.microsoft.com/office/powerpoint/2012/main">
        <p15:guide id="1" orient="horz" pos="2724">
          <p15:clr>
            <a:srgbClr val="F26B43"/>
          </p15:clr>
        </p15:guide>
        <p15:guide id="2" pos="2808">
          <p15:clr>
            <a:srgbClr val="FDE53C"/>
          </p15:clr>
        </p15:guide>
        <p15:guide id="3" pos="2952">
          <p15:clr>
            <a:srgbClr val="FDE53C"/>
          </p15:clr>
        </p15:guide>
        <p15:guide id="4" orient="horz" pos="612">
          <p15:clr>
            <a:srgbClr val="F26B43"/>
          </p15:clr>
        </p15:guide>
        <p15:guide id="5" orient="horz" pos="636">
          <p15:clr>
            <a:srgbClr val="FBAE40"/>
          </p15:clr>
        </p15:guide>
        <p15:guide id="6" orient="horz" pos="16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9549"/>
            <a:ext cx="8686800" cy="682625"/>
          </a:xfrm>
          <a:prstGeom prst="rect">
            <a:avLst/>
          </a:prstGeom>
        </p:spPr>
        <p:txBody>
          <a:bodyPr vert="horz" lIns="0" tIns="0" rIns="109728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1123950"/>
            <a:ext cx="8686800" cy="381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228600" y="4933950"/>
            <a:ext cx="3657600" cy="18573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858000" y="4933950"/>
            <a:ext cx="2057400" cy="1828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2154EA64-C67A-624C-A147-549F97A9164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Illinois-Logo-Full-Color-RGB.png">
            <a:extLst>
              <a:ext uri="{FF2B5EF4-FFF2-40B4-BE49-F238E27FC236}">
                <a16:creationId xmlns:a16="http://schemas.microsoft.com/office/drawing/2014/main" id="{07642225-FFFF-814C-A6CA-D024637DC9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6A43BC-5394-AD4D-87D7-CFFCA3A4702A}"/>
              </a:ext>
            </a:extLst>
          </p:cNvPr>
          <p:cNvCxnSpPr/>
          <p:nvPr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llinois-Logo-Full-Color-RGB.png">
            <a:extLst>
              <a:ext uri="{FF2B5EF4-FFF2-40B4-BE49-F238E27FC236}">
                <a16:creationId xmlns:a16="http://schemas.microsoft.com/office/drawing/2014/main" id="{519786A5-1B43-8345-BCA9-9EED50F118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78324C-0DDC-964A-8E80-A2384E613E16}"/>
              </a:ext>
            </a:extLst>
          </p:cNvPr>
          <p:cNvCxnSpPr/>
          <p:nvPr userDrawn="1"/>
        </p:nvCxnSpPr>
        <p:spPr>
          <a:xfrm>
            <a:off x="0" y="5141912"/>
            <a:ext cx="9144000" cy="1588"/>
          </a:xfrm>
          <a:prstGeom prst="line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Illinois-Logo-Full-Color-RGB.png">
            <a:extLst>
              <a:ext uri="{FF2B5EF4-FFF2-40B4-BE49-F238E27FC236}">
                <a16:creationId xmlns:a16="http://schemas.microsoft.com/office/drawing/2014/main" id="{9C8779D1-72EB-DF44-BE14-9693CEA4D32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99414" y="206375"/>
            <a:ext cx="31598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02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</p:sldLayoutIdLst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accent2"/>
        </a:buClr>
        <a:buSzPct val="70000"/>
        <a:buFont typeface="Wingdings" pitchFamily="2" charset="2"/>
        <a:buChar char="q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»"/>
        <a:defRPr sz="1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9" orient="horz" pos="3108" userDrawn="1">
          <p15:clr>
            <a:srgbClr val="F26B43"/>
          </p15:clr>
        </p15:guide>
        <p15:guide id="10" pos="144" userDrawn="1">
          <p15:clr>
            <a:srgbClr val="F26B43"/>
          </p15:clr>
        </p15:guide>
        <p15:guide id="11" pos="5616" userDrawn="1">
          <p15:clr>
            <a:srgbClr val="F26B43"/>
          </p15:clr>
        </p15:guide>
        <p15:guide id="12" orient="horz" pos="1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428D-60E9-5E42-BDC5-F0867991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8" y="3707911"/>
            <a:ext cx="8686800" cy="590931"/>
          </a:xfrm>
        </p:spPr>
        <p:txBody>
          <a:bodyPr/>
          <a:lstStyle/>
          <a:p>
            <a:r>
              <a:rPr lang="en-US" dirty="0"/>
              <a:t>STAT 430 Final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A195A-9B3F-C743-B8AC-3D7EEAA070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8598" y="4298842"/>
            <a:ext cx="8686800" cy="457200"/>
          </a:xfrm>
        </p:spPr>
        <p:txBody>
          <a:bodyPr/>
          <a:lstStyle/>
          <a:p>
            <a:r>
              <a:rPr lang="en-US" b="1" dirty="0"/>
              <a:t>Characterizing Soccer Players’ Playing Styles using Non-Negative Matrix Factorization</a:t>
            </a:r>
          </a:p>
          <a:p>
            <a:endParaRPr lang="en-US" b="1" dirty="0"/>
          </a:p>
          <a:p>
            <a:r>
              <a:rPr lang="en-US" sz="1200" dirty="0"/>
              <a:t>Lucas Nelson | May 12</a:t>
            </a:r>
            <a:r>
              <a:rPr lang="en-US" sz="1200" baseline="30000" dirty="0"/>
              <a:t>th</a:t>
            </a:r>
            <a:r>
              <a:rPr lang="en-US" sz="1200" dirty="0"/>
              <a:t>, 2022</a:t>
            </a:r>
          </a:p>
        </p:txBody>
      </p:sp>
    </p:spTree>
    <p:extLst>
      <p:ext uri="{BB962C8B-B14F-4D97-AF65-F5344CB8AC3E}">
        <p14:creationId xmlns:p14="http://schemas.microsoft.com/office/powerpoint/2010/main" val="1177315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D10F5-9C25-B2C9-3530-8782A0F5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C6545-14D4-1CC0-297E-F58CD95AD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CC825-B4DE-1BA1-80EB-28C72EC69A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6E45F-168D-D520-ACAF-A785C9F14D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09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B7E1F1-C32D-A492-2A3E-25EC59D4F62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F90F8-075F-B42E-81B1-2645808738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434B5A0-0CAB-4C37-151A-A4050167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Outline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80C1-A1D5-9FD3-78C0-0ECD1CFA1659}"/>
              </a:ext>
            </a:extLst>
          </p:cNvPr>
          <p:cNvSpPr txBox="1"/>
          <p:nvPr/>
        </p:nvSpPr>
        <p:spPr>
          <a:xfrm>
            <a:off x="228599" y="2033007"/>
            <a:ext cx="5578642" cy="2843791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>
            <a:noAutofit/>
          </a:bodyPr>
          <a:lstStyle/>
          <a:p>
            <a:pPr marL="228600" indent="-228600" algn="l">
              <a:buFont typeface="+mj-lt"/>
              <a:buAutoNum type="arabicPeriod"/>
            </a:pPr>
            <a:r>
              <a:rPr lang="en-US" sz="1100" b="1" dirty="0"/>
              <a:t>Gather event-stream data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100" dirty="0" err="1"/>
              <a:t>Statsbomb</a:t>
            </a:r>
            <a:r>
              <a:rPr lang="en-US" sz="1100" dirty="0"/>
              <a:t> </a:t>
            </a:r>
            <a:r>
              <a:rPr lang="en-US" sz="1100" dirty="0" err="1"/>
              <a:t>OpenAccess</a:t>
            </a:r>
            <a:r>
              <a:rPr lang="en-US" sz="1100" dirty="0"/>
              <a:t> database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Details every on-ball action performed per match</a:t>
            </a:r>
          </a:p>
          <a:p>
            <a:pPr lvl="1"/>
            <a:endParaRPr lang="en-US" sz="1100" dirty="0"/>
          </a:p>
          <a:p>
            <a:pPr marL="228600" indent="-228600">
              <a:buFontTx/>
              <a:buAutoNum type="arabicPeriod"/>
            </a:pPr>
            <a:r>
              <a:rPr lang="en-US" sz="1100" b="1" dirty="0"/>
              <a:t>Extract offensive-oriented actions from event stream data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Action types: shots, passes, dribbles, crosses</a:t>
            </a:r>
            <a:endParaRPr lang="en-US" sz="1100" b="1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Attributes: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dirty="0"/>
              <a:t>pitch coordinates </a:t>
            </a:r>
            <a:r>
              <a:rPr lang="en-US" sz="1100" i="1" dirty="0"/>
              <a:t>(x, y pitch coordinates for location and end location)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dirty="0"/>
              <a:t>outcome (</a:t>
            </a:r>
            <a:r>
              <a:rPr lang="en-US" sz="1100" i="1" dirty="0"/>
              <a:t>success</a:t>
            </a:r>
            <a:r>
              <a:rPr lang="en-US" sz="1100" dirty="0"/>
              <a:t>, </a:t>
            </a:r>
            <a:r>
              <a:rPr lang="en-US" sz="1100" i="1" dirty="0"/>
              <a:t>failure</a:t>
            </a:r>
            <a:r>
              <a:rPr lang="en-US" sz="1100" dirty="0"/>
              <a:t>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sz="1100" dirty="0"/>
              <a:t>probability of success (</a:t>
            </a:r>
            <a:r>
              <a:rPr lang="en-US" sz="1100" i="1" dirty="0"/>
              <a:t>expected goal</a:t>
            </a:r>
            <a:r>
              <a:rPr lang="en-US" sz="1100" dirty="0"/>
              <a:t>)</a:t>
            </a:r>
            <a:endParaRPr lang="en-US" sz="1100" b="1" dirty="0"/>
          </a:p>
          <a:p>
            <a:pPr marL="228600" indent="-228600" algn="l">
              <a:buAutoNum type="arabicPeriod"/>
            </a:pPr>
            <a:endParaRPr lang="en-US" sz="1100" b="1" dirty="0"/>
          </a:p>
          <a:p>
            <a:pPr marL="228600" indent="-228600" algn="l">
              <a:buAutoNum type="arabicPeriod"/>
            </a:pPr>
            <a:r>
              <a:rPr lang="en-US" sz="1100" b="1" dirty="0"/>
              <a:t>Design and compare player vectors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Assess clusterability per action type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Scale frequency data by minutes played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Non-negative matrix factorization (NMF)</a:t>
            </a:r>
            <a:endParaRPr lang="en-US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6869B5-C4BD-542C-ECA2-6A288D785E6E}"/>
              </a:ext>
            </a:extLst>
          </p:cNvPr>
          <p:cNvSpPr txBox="1"/>
          <p:nvPr/>
        </p:nvSpPr>
        <p:spPr>
          <a:xfrm>
            <a:off x="1259307" y="831998"/>
            <a:ext cx="4547934" cy="32303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tIns="91440" bIns="91440" rtlCol="0" anchor="ctr">
            <a:noAutofit/>
          </a:bodyPr>
          <a:lstStyle/>
          <a:p>
            <a:pPr algn="l"/>
            <a:r>
              <a:rPr lang="en-US" sz="1100" dirty="0"/>
              <a:t>Can we vectorize a soccer player’s playing style?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AAC96E-C56D-11B6-1002-9B6390C6E377}"/>
              </a:ext>
            </a:extLst>
          </p:cNvPr>
          <p:cNvSpPr txBox="1"/>
          <p:nvPr/>
        </p:nvSpPr>
        <p:spPr>
          <a:xfrm>
            <a:off x="228602" y="833126"/>
            <a:ext cx="1030704" cy="32303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none" tIns="91440" bIns="91440" rtlCol="0" anchor="ctr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9BDACA-5DAA-1D08-B8B6-039D8565AE43}"/>
              </a:ext>
            </a:extLst>
          </p:cNvPr>
          <p:cNvSpPr txBox="1"/>
          <p:nvPr/>
        </p:nvSpPr>
        <p:spPr>
          <a:xfrm>
            <a:off x="1259307" y="1327238"/>
            <a:ext cx="4547934" cy="3230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tIns="91440" bIns="91440" rtlCol="0" anchor="ctr">
            <a:noAutofit/>
          </a:bodyPr>
          <a:lstStyle/>
          <a:p>
            <a:pPr algn="l"/>
            <a:r>
              <a:rPr lang="en-US" sz="1100" dirty="0"/>
              <a:t>Player comparison, scouting uprising talent, evaluating player wages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7FD47B-05DB-8086-A7FF-015ACAA7E9EB}"/>
              </a:ext>
            </a:extLst>
          </p:cNvPr>
          <p:cNvSpPr txBox="1"/>
          <p:nvPr/>
        </p:nvSpPr>
        <p:spPr>
          <a:xfrm>
            <a:off x="228602" y="1328366"/>
            <a:ext cx="1030704" cy="3230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tIns="91440" bIns="91440" rtlCol="0" anchor="ctr">
            <a:noAutofit/>
          </a:bodyPr>
          <a:lstStyle/>
          <a:p>
            <a:r>
              <a:rPr lang="en-US" sz="1100" b="1" dirty="0">
                <a:solidFill>
                  <a:schemeClr val="bg1"/>
                </a:solidFill>
              </a:rPr>
              <a:t>Applications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15B376-2AA3-C35C-73C1-A1F9A76AB20C}"/>
              </a:ext>
            </a:extLst>
          </p:cNvPr>
          <p:cNvCxnSpPr>
            <a:cxnSpLocks/>
          </p:cNvCxnSpPr>
          <p:nvPr/>
        </p:nvCxnSpPr>
        <p:spPr>
          <a:xfrm>
            <a:off x="228600" y="1892379"/>
            <a:ext cx="557864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72D8CF-8C02-6144-E80A-82EDF46E3C3B}"/>
              </a:ext>
            </a:extLst>
          </p:cNvPr>
          <p:cNvSpPr txBox="1"/>
          <p:nvPr/>
        </p:nvSpPr>
        <p:spPr>
          <a:xfrm>
            <a:off x="2485198" y="1715909"/>
            <a:ext cx="1065444" cy="3539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tIns="91440" bIns="91440" rtlCol="0">
            <a:noAutofit/>
          </a:bodyPr>
          <a:lstStyle/>
          <a:p>
            <a:pPr algn="ctr"/>
            <a:r>
              <a:rPr lang="en-US" sz="1100" b="1" dirty="0"/>
              <a:t>Procedure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39813A-03A4-3087-EEBD-5EBF4F5A5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1833" y="755013"/>
            <a:ext cx="2883566" cy="412177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3C78D45-4BE4-4350-AF04-BEED297EA965}"/>
              </a:ext>
            </a:extLst>
          </p:cNvPr>
          <p:cNvGrpSpPr/>
          <p:nvPr/>
        </p:nvGrpSpPr>
        <p:grpSpPr>
          <a:xfrm>
            <a:off x="6031832" y="936810"/>
            <a:ext cx="2883566" cy="410727"/>
            <a:chOff x="6031832" y="936810"/>
            <a:chExt cx="2883566" cy="410727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9302339-64DE-B892-98C6-D2DA311CE585}"/>
                </a:ext>
              </a:extLst>
            </p:cNvPr>
            <p:cNvSpPr/>
            <p:nvPr/>
          </p:nvSpPr>
          <p:spPr>
            <a:xfrm>
              <a:off x="6031832" y="936810"/>
              <a:ext cx="689810" cy="410727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2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3E47B6-5DB3-9E4F-C6F7-12B3C046AF46}"/>
                </a:ext>
              </a:extLst>
            </p:cNvPr>
            <p:cNvSpPr/>
            <p:nvPr/>
          </p:nvSpPr>
          <p:spPr>
            <a:xfrm>
              <a:off x="6721642" y="1235264"/>
              <a:ext cx="2193756" cy="112273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40020"/>
              </a:schemeClr>
            </a:solidFill>
            <a:ln>
              <a:solidFill>
                <a:schemeClr val="accent2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7469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0A4EAB-1414-B8EA-CBEF-78A0AC07CA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Based on Arsenal’s lineup and each player’s actions per match (90 minutes), a player’s position </a:t>
            </a:r>
            <a:r>
              <a:rPr lang="en-US"/>
              <a:t>and time </a:t>
            </a:r>
            <a:r>
              <a:rPr lang="en-US" dirty="0"/>
              <a:t>on the pitch influences which actions they commit and how often they commit them.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CD7CF5-6271-9080-878F-6F5B03F1BD2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3D4CF-750E-358F-48E4-528DB7A09A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A9932CC-2438-0363-B7F0-7FFF1E59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Arsenal 2003/04 – ‘The Invincibles’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03D375-A66D-6F4C-1663-01DF7C769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92" y="744218"/>
            <a:ext cx="2539109" cy="365506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753D304-66C8-D1EA-3DC2-C4785850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293" y="744218"/>
            <a:ext cx="5787988" cy="365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44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E31A1-8528-162E-4E65-716C1C6B29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EF87C-946F-C053-5477-CA8BB11D54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E96E660-8EAD-4C0A-0CDD-D77DB540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clustering structure per action type</a:t>
            </a:r>
          </a:p>
        </p:txBody>
      </p:sp>
      <p:pic>
        <p:nvPicPr>
          <p:cNvPr id="7" name="Picture 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6A39CE4-4EED-EA25-6025-19BA69DBE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860" y="761371"/>
            <a:ext cx="2281978" cy="1524764"/>
          </a:xfrm>
          <a:prstGeom prst="rect">
            <a:avLst/>
          </a:prstGeom>
        </p:spPr>
      </p:pic>
      <p:pic>
        <p:nvPicPr>
          <p:cNvPr id="9" name="Picture 8" descr="Scatter chart&#10;&#10;Description automatically generated">
            <a:extLst>
              <a:ext uri="{FF2B5EF4-FFF2-40B4-BE49-F238E27FC236}">
                <a16:creationId xmlns:a16="http://schemas.microsoft.com/office/drawing/2014/main" id="{6048CED3-1F18-F251-5E18-076A9310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360" y="761371"/>
            <a:ext cx="2281979" cy="1524764"/>
          </a:xfrm>
          <a:prstGeom prst="rect">
            <a:avLst/>
          </a:prstGeom>
        </p:spPr>
      </p:pic>
      <p:pic>
        <p:nvPicPr>
          <p:cNvPr id="11" name="Picture 10" descr="A close-up of a rug&#10;&#10;Description automatically generated with low confidence">
            <a:extLst>
              <a:ext uri="{FF2B5EF4-FFF2-40B4-BE49-F238E27FC236}">
                <a16:creationId xmlns:a16="http://schemas.microsoft.com/office/drawing/2014/main" id="{77756A81-3FCF-ADD1-0E80-F7991693A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60" y="761371"/>
            <a:ext cx="2281979" cy="1524765"/>
          </a:xfrm>
          <a:prstGeom prst="rect">
            <a:avLst/>
          </a:prstGeom>
        </p:spPr>
      </p:pic>
      <p:pic>
        <p:nvPicPr>
          <p:cNvPr id="13" name="Picture 12" descr="Scatter chart&#10;&#10;Description automatically generated with medium confidence">
            <a:extLst>
              <a:ext uri="{FF2B5EF4-FFF2-40B4-BE49-F238E27FC236}">
                <a16:creationId xmlns:a16="http://schemas.microsoft.com/office/drawing/2014/main" id="{4380A55C-67A5-2158-F380-277B26DC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358" y="761371"/>
            <a:ext cx="2281978" cy="152476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5758422-70D9-5DF7-D1A7-17B5EEF71EEB}"/>
              </a:ext>
            </a:extLst>
          </p:cNvPr>
          <p:cNvGrpSpPr/>
          <p:nvPr/>
        </p:nvGrpSpPr>
        <p:grpSpPr>
          <a:xfrm>
            <a:off x="5283647" y="2342017"/>
            <a:ext cx="927529" cy="436931"/>
            <a:chOff x="5283647" y="2349774"/>
            <a:chExt cx="927529" cy="43693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A39018-8A7E-B747-164D-3833C2FF3020}"/>
                </a:ext>
              </a:extLst>
            </p:cNvPr>
            <p:cNvSpPr txBox="1"/>
            <p:nvPr/>
          </p:nvSpPr>
          <p:spPr>
            <a:xfrm>
              <a:off x="5283647" y="2349774"/>
              <a:ext cx="91440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b="1" dirty="0"/>
                <a:t>Cross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711D1BD-19C4-3722-B6DC-43B9C893FB79}"/>
                </a:ext>
              </a:extLst>
            </p:cNvPr>
            <p:cNvSpPr txBox="1"/>
            <p:nvPr/>
          </p:nvSpPr>
          <p:spPr>
            <a:xfrm>
              <a:off x="5296776" y="2525018"/>
              <a:ext cx="91440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dirty="0" err="1"/>
                <a:t>KMeans</a:t>
              </a:r>
              <a:r>
                <a:rPr lang="en-US" sz="1100" dirty="0"/>
                <a:t>(</a:t>
              </a:r>
              <a:r>
                <a:rPr lang="en-US" sz="1100" dirty="0" err="1"/>
                <a:t>n_clusters</a:t>
              </a:r>
              <a:r>
                <a:rPr lang="en-US" sz="1100" dirty="0"/>
                <a:t>=2)</a:t>
              </a:r>
            </a:p>
          </p:txBody>
        </p:sp>
      </p:grpSp>
      <p:pic>
        <p:nvPicPr>
          <p:cNvPr id="40" name="Picture 39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837FA9D-99F2-F7B0-2FFF-53EAA30206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174"/>
          <a:stretch/>
        </p:blipFill>
        <p:spPr>
          <a:xfrm>
            <a:off x="6981989" y="2836014"/>
            <a:ext cx="2116345" cy="1543866"/>
          </a:xfrm>
          <a:prstGeom prst="rect">
            <a:avLst/>
          </a:prstGeom>
        </p:spPr>
      </p:pic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68B93BB9-C2EC-164E-D12A-F114F2FB62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383" t="-561" r="283"/>
          <a:stretch/>
        </p:blipFill>
        <p:spPr>
          <a:xfrm>
            <a:off x="4765446" y="2834831"/>
            <a:ext cx="2122433" cy="1545049"/>
          </a:xfrm>
          <a:prstGeom prst="rect">
            <a:avLst/>
          </a:prstGeom>
        </p:spPr>
      </p:pic>
      <p:pic>
        <p:nvPicPr>
          <p:cNvPr id="22" name="Picture 21" descr="Chart, scatter chart&#10;&#10;Description automatically generated">
            <a:extLst>
              <a:ext uri="{FF2B5EF4-FFF2-40B4-BE49-F238E27FC236}">
                <a16:creationId xmlns:a16="http://schemas.microsoft.com/office/drawing/2014/main" id="{C769CC92-456F-E4C1-4CEA-CB8CBF88A73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79"/>
          <a:stretch/>
        </p:blipFill>
        <p:spPr>
          <a:xfrm>
            <a:off x="319681" y="2834829"/>
            <a:ext cx="2144039" cy="15450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F95DF2-1A16-2A25-A934-FD0D4AA6D08A}"/>
              </a:ext>
            </a:extLst>
          </p:cNvPr>
          <p:cNvGrpSpPr/>
          <p:nvPr/>
        </p:nvGrpSpPr>
        <p:grpSpPr>
          <a:xfrm>
            <a:off x="356244" y="2342017"/>
            <a:ext cx="1908080" cy="436931"/>
            <a:chOff x="356244" y="2349774"/>
            <a:chExt cx="1908080" cy="4369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C39A52-311C-A2C7-6C2B-1A9879DEC780}"/>
                </a:ext>
              </a:extLst>
            </p:cNvPr>
            <p:cNvSpPr txBox="1"/>
            <p:nvPr/>
          </p:nvSpPr>
          <p:spPr>
            <a:xfrm>
              <a:off x="850649" y="2349774"/>
              <a:ext cx="91440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b="1" dirty="0"/>
                <a:t>Pass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74E19BB-38A7-74DB-8CA5-B15F021AF76C}"/>
                </a:ext>
              </a:extLst>
            </p:cNvPr>
            <p:cNvSpPr txBox="1"/>
            <p:nvPr/>
          </p:nvSpPr>
          <p:spPr>
            <a:xfrm>
              <a:off x="356244" y="2525018"/>
              <a:ext cx="190808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dirty="0"/>
                <a:t>DBSCAN(eps=7.5, </a:t>
              </a:r>
              <a:r>
                <a:rPr lang="en-US" sz="1100" dirty="0" err="1"/>
                <a:t>mnpts</a:t>
              </a:r>
              <a:r>
                <a:rPr lang="en-US" sz="1100" dirty="0"/>
                <a:t>=4)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73A20C-14A7-24F0-2FC9-6DCA8CD25900}"/>
              </a:ext>
            </a:extLst>
          </p:cNvPr>
          <p:cNvGrpSpPr/>
          <p:nvPr/>
        </p:nvGrpSpPr>
        <p:grpSpPr>
          <a:xfrm>
            <a:off x="7149077" y="2342609"/>
            <a:ext cx="1610226" cy="436931"/>
            <a:chOff x="7149077" y="2349774"/>
            <a:chExt cx="1610226" cy="4369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D355AD-6174-5104-8D63-996DBB9F3F09}"/>
                </a:ext>
              </a:extLst>
            </p:cNvPr>
            <p:cNvSpPr txBox="1"/>
            <p:nvPr/>
          </p:nvSpPr>
          <p:spPr>
            <a:xfrm>
              <a:off x="7500147" y="2349774"/>
              <a:ext cx="91440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b="1" dirty="0"/>
                <a:t>Shot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4E39F1-0CAE-3029-12C1-B6FA474FC5F2}"/>
                </a:ext>
              </a:extLst>
            </p:cNvPr>
            <p:cNvSpPr txBox="1"/>
            <p:nvPr/>
          </p:nvSpPr>
          <p:spPr>
            <a:xfrm>
              <a:off x="7149077" y="2525018"/>
              <a:ext cx="1610226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dirty="0" err="1"/>
                <a:t>KMeans</a:t>
              </a:r>
              <a:r>
                <a:rPr lang="en-US" sz="1100" dirty="0"/>
                <a:t>(</a:t>
              </a:r>
              <a:r>
                <a:rPr lang="en-US" sz="1100" dirty="0" err="1"/>
                <a:t>n_clusters</a:t>
              </a:r>
              <a:r>
                <a:rPr lang="en-US" sz="1100" dirty="0"/>
                <a:t>=4)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FCA8816-4738-0B3E-BD7C-7822FCABD41C}"/>
              </a:ext>
            </a:extLst>
          </p:cNvPr>
          <p:cNvGrpSpPr/>
          <p:nvPr/>
        </p:nvGrpSpPr>
        <p:grpSpPr>
          <a:xfrm>
            <a:off x="2568314" y="2352160"/>
            <a:ext cx="1908080" cy="436931"/>
            <a:chOff x="2568314" y="2349774"/>
            <a:chExt cx="1908080" cy="43693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502F31-A34A-CBFA-A4B1-1D17775C74C5}"/>
                </a:ext>
              </a:extLst>
            </p:cNvPr>
            <p:cNvSpPr txBox="1"/>
            <p:nvPr/>
          </p:nvSpPr>
          <p:spPr>
            <a:xfrm>
              <a:off x="3067148" y="2349774"/>
              <a:ext cx="91440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b="1" dirty="0"/>
                <a:t>Dribble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3090FC6-E432-AA6E-2DF9-AE070730FA9E}"/>
                </a:ext>
              </a:extLst>
            </p:cNvPr>
            <p:cNvSpPr txBox="1"/>
            <p:nvPr/>
          </p:nvSpPr>
          <p:spPr>
            <a:xfrm>
              <a:off x="2568314" y="2525018"/>
              <a:ext cx="1908080" cy="261687"/>
            </a:xfrm>
            <a:prstGeom prst="rect">
              <a:avLst/>
            </a:prstGeom>
            <a:noFill/>
            <a:ln>
              <a:noFill/>
            </a:ln>
          </p:spPr>
          <p:txBody>
            <a:bodyPr wrap="none" tIns="91440" bIns="91440" rtlCol="0" anchor="ctr">
              <a:noAutofit/>
            </a:bodyPr>
            <a:lstStyle/>
            <a:p>
              <a:pPr algn="ctr"/>
              <a:r>
                <a:rPr lang="en-US" sz="1100" dirty="0" err="1"/>
                <a:t>KMeans</a:t>
              </a:r>
              <a:r>
                <a:rPr lang="en-US" sz="1100" dirty="0"/>
                <a:t>(</a:t>
              </a:r>
              <a:r>
                <a:rPr lang="en-US" sz="1100" dirty="0" err="1"/>
                <a:t>n_clusters</a:t>
              </a:r>
              <a:r>
                <a:rPr lang="en-US" sz="1100" dirty="0"/>
                <a:t>=3)</a:t>
              </a:r>
            </a:p>
          </p:txBody>
        </p:sp>
      </p:grpSp>
      <p:pic>
        <p:nvPicPr>
          <p:cNvPr id="8" name="Picture 7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7666EFF-343E-F262-B1C9-FFC0122F169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7383"/>
          <a:stretch/>
        </p:blipFill>
        <p:spPr>
          <a:xfrm>
            <a:off x="2557829" y="2855116"/>
            <a:ext cx="2113508" cy="1524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9E9778C-B6E0-FB81-B4C0-0D1D2CCB2C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clusterability of each action type is dependent on the location of the pitch and how often – as well as to what quality – the action is performed at said location on the pitch</a:t>
            </a:r>
          </a:p>
        </p:txBody>
      </p:sp>
    </p:spTree>
    <p:extLst>
      <p:ext uri="{BB962C8B-B14F-4D97-AF65-F5344CB8AC3E}">
        <p14:creationId xmlns:p14="http://schemas.microsoft.com/office/powerpoint/2010/main" val="3326607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E0787-4D77-03E8-E687-E213D4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1549400"/>
            <a:ext cx="7892298" cy="1022350"/>
          </a:xfrm>
        </p:spPr>
        <p:txBody>
          <a:bodyPr/>
          <a:lstStyle/>
          <a:p>
            <a:r>
              <a:rPr lang="en-US" dirty="0"/>
              <a:t>Non-Negative Matrix Factorization</a:t>
            </a:r>
            <a:br>
              <a:rPr lang="en-US" dirty="0"/>
            </a:br>
            <a:r>
              <a:rPr lang="en-US" dirty="0"/>
              <a:t>(NMF)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B40A9-C6B1-3299-FD6E-8B0CA1E97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79D2A-65B2-03C6-3465-4FCDF80C70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3B936F-974B-C222-51C9-4B260F85AF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54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3BEC40-1856-3A75-94E1-88E5F1E5F7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Heatmaps effectively convey a player’s rating preferences of pitch grids per action type which will assist us in determining the number of clusters per action type in non-negative matrix factorization.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A3D1EE-73A4-4873-EB6F-08971DF3860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D62BF-4CC0-148F-ECB5-09E806596B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7137B1F-3BB3-FCD8-FEC3-D847B499B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Converting event-stream data into player heatmaps allows us to cluster pitch grids and player actions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7C1B48-47FE-53B0-574B-72BD27971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91" y="2916841"/>
            <a:ext cx="2177716" cy="14817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395229-4F67-050B-1B23-D82E48D9C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938" y="2916841"/>
            <a:ext cx="2199821" cy="1481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A44B2-D276-15C1-A92D-224C3D140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741" y="2909164"/>
            <a:ext cx="2145212" cy="1489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9FC140-E3D0-4130-46F5-3835F890AA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491" y="2909164"/>
            <a:ext cx="2177716" cy="14894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371F30-88D4-07DE-6320-6F1916C970F4}"/>
              </a:ext>
            </a:extLst>
          </p:cNvPr>
          <p:cNvSpPr txBox="1"/>
          <p:nvPr/>
        </p:nvSpPr>
        <p:spPr>
          <a:xfrm>
            <a:off x="1058421" y="2624264"/>
            <a:ext cx="498855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/>
              <a:t>Pass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A4A8C4-BA98-7BE8-4B1B-D8AE0F142CC3}"/>
              </a:ext>
            </a:extLst>
          </p:cNvPr>
          <p:cNvSpPr txBox="1"/>
          <p:nvPr/>
        </p:nvSpPr>
        <p:spPr>
          <a:xfrm>
            <a:off x="3274921" y="2624264"/>
            <a:ext cx="498855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/>
              <a:t>Dribble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CA6B3-5645-01DD-F0B8-C105A36D3958}"/>
              </a:ext>
            </a:extLst>
          </p:cNvPr>
          <p:cNvSpPr txBox="1"/>
          <p:nvPr/>
        </p:nvSpPr>
        <p:spPr>
          <a:xfrm>
            <a:off x="5508954" y="2624264"/>
            <a:ext cx="498855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/>
              <a:t>Cross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758933-D82E-0CB1-73D6-E790D43F5C27}"/>
              </a:ext>
            </a:extLst>
          </p:cNvPr>
          <p:cNvSpPr txBox="1"/>
          <p:nvPr/>
        </p:nvSpPr>
        <p:spPr>
          <a:xfrm>
            <a:off x="7725454" y="2624264"/>
            <a:ext cx="498855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/>
              <a:t>Shot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15A1680-BC12-A505-AE1C-C438A23E7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599" y="974672"/>
            <a:ext cx="8801353" cy="153477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5" name="Trapezoid 24">
            <a:extLst>
              <a:ext uri="{FF2B5EF4-FFF2-40B4-BE49-F238E27FC236}">
                <a16:creationId xmlns:a16="http://schemas.microsoft.com/office/drawing/2014/main" id="{A5E07BAC-50FB-8345-3BB4-BFB786CA0581}"/>
              </a:ext>
            </a:extLst>
          </p:cNvPr>
          <p:cNvSpPr/>
          <p:nvPr/>
        </p:nvSpPr>
        <p:spPr>
          <a:xfrm rot="10800000">
            <a:off x="784057" y="2584604"/>
            <a:ext cx="7690436" cy="49449"/>
          </a:xfrm>
          <a:prstGeom prst="trapezoid">
            <a:avLst>
              <a:gd name="adj" fmla="val 246971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0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96414F-2206-06AD-A5D7-42190C19B7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Finding the elbow in the reconstruction error elbow plots, we can determine the appropriate number of clusters – or components – per action type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B8736B-2D92-67AB-5BB9-8D1ABF54F0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99063-0DDE-AAE1-E506-41039D71E89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A4DA98-FC39-122B-A259-936ABD963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allows us to simultaneously cluster the grids on the pitch and each players’ action frequencies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44B1D-AE90-9199-EA49-29A165291554}"/>
              </a:ext>
            </a:extLst>
          </p:cNvPr>
          <p:cNvSpPr txBox="1"/>
          <p:nvPr/>
        </p:nvSpPr>
        <p:spPr>
          <a:xfrm>
            <a:off x="6569242" y="1053782"/>
            <a:ext cx="2185737" cy="3194368"/>
          </a:xfrm>
          <a:prstGeom prst="rect">
            <a:avLst/>
          </a:prstGeom>
          <a:noFill/>
          <a:ln>
            <a:noFill/>
          </a:ln>
        </p:spPr>
        <p:txBody>
          <a:bodyPr wrap="square" tIns="91440" bIns="91440" rtlCol="0" anchor="ctr">
            <a:noAutofit/>
          </a:bodyPr>
          <a:lstStyle/>
          <a:p>
            <a:r>
              <a:rPr lang="en-US" sz="1100" b="1" dirty="0"/>
              <a:t>Number of components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Shot: 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Cross: 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Pass: 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Dribble: 5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b="1" dirty="0"/>
              <a:t>Observations:</a:t>
            </a:r>
            <a:r>
              <a:rPr lang="en-US" sz="1100" dirty="0"/>
              <a:t> </a:t>
            </a:r>
            <a:r>
              <a:rPr lang="en-US" sz="1100" b="1" dirty="0"/>
              <a:t>pitch grids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24 columns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25 rows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b="1" dirty="0"/>
              <a:t>Attributes:</a:t>
            </a:r>
            <a:r>
              <a:rPr lang="en-US" sz="1100" dirty="0"/>
              <a:t> </a:t>
            </a:r>
            <a:r>
              <a:rPr lang="en-US" sz="1100" b="1" dirty="0"/>
              <a:t>players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600 entries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Frequency of action type in specific pitch grid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479781-3B99-85CC-626B-4FB67D881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81642"/>
            <a:ext cx="5779168" cy="3266508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849690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E1C7F-EBD6-8A61-AAB4-7DC728DBD5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E2B49-857C-3B85-8594-08A9766368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3C2E7A-CDF6-CCCA-6069-3E01E196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NMF Results: Component Clusters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9642E0-6A94-6413-6E60-B66FE882D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951" y="755014"/>
            <a:ext cx="6507079" cy="406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46CAFF-608E-32AD-8348-5CB1B5336A1E}"/>
              </a:ext>
            </a:extLst>
          </p:cNvPr>
          <p:cNvSpPr txBox="1"/>
          <p:nvPr/>
        </p:nvSpPr>
        <p:spPr>
          <a:xfrm>
            <a:off x="553453" y="954505"/>
            <a:ext cx="1086799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r"/>
            <a:r>
              <a:rPr lang="en-US" sz="1100" b="1" dirty="0">
                <a:solidFill>
                  <a:srgbClr val="FF0000"/>
                </a:solidFill>
              </a:rPr>
              <a:t>Shots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03334-7AFB-4E64-4459-AC08BE5AC000}"/>
              </a:ext>
            </a:extLst>
          </p:cNvPr>
          <p:cNvSpPr txBox="1"/>
          <p:nvPr/>
        </p:nvSpPr>
        <p:spPr>
          <a:xfrm>
            <a:off x="553453" y="1844842"/>
            <a:ext cx="1086799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r"/>
            <a:r>
              <a:rPr lang="en-US" sz="1100" b="1" dirty="0">
                <a:solidFill>
                  <a:srgbClr val="FF0000"/>
                </a:solidFill>
              </a:rPr>
              <a:t>Dribbles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240132-23B7-84E6-2AB8-788FE49A52EF}"/>
              </a:ext>
            </a:extLst>
          </p:cNvPr>
          <p:cNvSpPr txBox="1"/>
          <p:nvPr/>
        </p:nvSpPr>
        <p:spPr>
          <a:xfrm>
            <a:off x="553454" y="2788163"/>
            <a:ext cx="1086798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r"/>
            <a:r>
              <a:rPr lang="en-US" sz="1100" b="1" dirty="0">
                <a:solidFill>
                  <a:srgbClr val="FF0000"/>
                </a:solidFill>
              </a:rPr>
              <a:t>Passes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857F83-61B8-56F4-D62F-C016236B2B73}"/>
              </a:ext>
            </a:extLst>
          </p:cNvPr>
          <p:cNvSpPr txBox="1"/>
          <p:nvPr/>
        </p:nvSpPr>
        <p:spPr>
          <a:xfrm>
            <a:off x="553453" y="3990629"/>
            <a:ext cx="1086798" cy="353943"/>
          </a:xfrm>
          <a:prstGeom prst="rect">
            <a:avLst/>
          </a:prstGeom>
          <a:noFill/>
          <a:ln>
            <a:noFill/>
          </a:ln>
        </p:spPr>
        <p:txBody>
          <a:bodyPr wrap="none" tIns="91440" bIns="91440" rtlCol="0">
            <a:noAutofit/>
          </a:bodyPr>
          <a:lstStyle/>
          <a:p>
            <a:pPr algn="r"/>
            <a:r>
              <a:rPr lang="en-US" sz="1100" b="1" dirty="0">
                <a:solidFill>
                  <a:srgbClr val="FF0000"/>
                </a:solidFill>
              </a:rPr>
              <a:t>Crosses</a:t>
            </a:r>
          </a:p>
        </p:txBody>
      </p:sp>
    </p:spTree>
    <p:extLst>
      <p:ext uri="{BB962C8B-B14F-4D97-AF65-F5344CB8AC3E}">
        <p14:creationId xmlns:p14="http://schemas.microsoft.com/office/powerpoint/2010/main" val="411365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A50A4C-9E76-7B74-F416-06B4D101C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Viewing players’ component distribution allows us to assess which of the nineteen components their playing style most relies on, allowing club staff to make informed decisions and comparisons.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E1C7F-EBD6-8A61-AAB4-7DC728DBD5B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E2B49-857C-3B85-8594-08A97663688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154EA64-C67A-624C-A147-549F97A9164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A3C2E7A-CDF6-CCCA-6069-3E01E196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 Results: Component Distributions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398AA5-67E8-96C1-94AD-E39A6B0F2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917" y="1771395"/>
            <a:ext cx="2284166" cy="22547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D8ADA0-A232-7ABB-4885-E2D6B07AE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8" y="1771395"/>
            <a:ext cx="2294313" cy="22547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0ACB29-F3BD-8604-1560-979ABA53048D}"/>
              </a:ext>
            </a:extLst>
          </p:cNvPr>
          <p:cNvSpPr txBox="1"/>
          <p:nvPr/>
        </p:nvSpPr>
        <p:spPr>
          <a:xfrm>
            <a:off x="660398" y="1143824"/>
            <a:ext cx="2294313" cy="353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Attacking style player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DFF38F-A95A-834A-BE68-C6B2369620B5}"/>
              </a:ext>
            </a:extLst>
          </p:cNvPr>
          <p:cNvSpPr txBox="1"/>
          <p:nvPr/>
        </p:nvSpPr>
        <p:spPr>
          <a:xfrm>
            <a:off x="3429917" y="1143824"/>
            <a:ext cx="2294313" cy="353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Passing style player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A55D35-2FFE-BF18-C9F7-93695C7649DA}"/>
              </a:ext>
            </a:extLst>
          </p:cNvPr>
          <p:cNvSpPr txBox="1"/>
          <p:nvPr/>
        </p:nvSpPr>
        <p:spPr>
          <a:xfrm>
            <a:off x="6076865" y="1143824"/>
            <a:ext cx="2294313" cy="35394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tIns="91440" bIns="91440" rtlCol="0">
            <a:noAutofit/>
          </a:bodyPr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Non-attacking style player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FB3DE1-5BAE-C53E-647B-2D343E044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865" y="1771395"/>
            <a:ext cx="2283355" cy="227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92683"/>
      </p:ext>
    </p:extLst>
  </p:cSld>
  <p:clrMapOvr>
    <a:masterClrMapping/>
  </p:clrMapOvr>
</p:sld>
</file>

<file path=ppt/theme/theme1.xml><?xml version="1.0" encoding="utf-8"?>
<a:theme xmlns:a="http://schemas.openxmlformats.org/drawingml/2006/main" name="Illinois Business Consulting (Spring 2018)">
  <a:themeElements>
    <a:clrScheme name="IBC (Fall 2018)">
      <a:dk1>
        <a:srgbClr val="13284B"/>
      </a:dk1>
      <a:lt1>
        <a:srgbClr val="FFFFFF"/>
      </a:lt1>
      <a:dk2>
        <a:srgbClr val="13284B"/>
      </a:dk2>
      <a:lt2>
        <a:srgbClr val="FFFFFF"/>
      </a:lt2>
      <a:accent1>
        <a:srgbClr val="13284B"/>
      </a:accent1>
      <a:accent2>
        <a:srgbClr val="E84927"/>
      </a:accent2>
      <a:accent3>
        <a:srgbClr val="336FCA"/>
      </a:accent3>
      <a:accent4>
        <a:srgbClr val="838383"/>
      </a:accent4>
      <a:accent5>
        <a:srgbClr val="ADADAD"/>
      </a:accent5>
      <a:accent6>
        <a:srgbClr val="D6D6D6"/>
      </a:accent6>
      <a:hlink>
        <a:srgbClr val="E84927"/>
      </a:hlink>
      <a:folHlink>
        <a:srgbClr val="E8492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<a:prstTxWarp prst="textNoShape">
          <a:avLst/>
        </a:prstTxWarp>
        <a:noAutofit/>
      </a:bodyPr>
      <a:lstStyle>
        <a:defPPr algn="l">
          <a:defRPr sz="1100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tx1"/>
          </a:solidFill>
        </a:ln>
      </a:spPr>
      <a:bodyPr wrap="square" tIns="91440" bIns="91440" rtlCol="0">
        <a:noAutofit/>
      </a:bodyPr>
      <a:lstStyle>
        <a:defPPr algn="l">
          <a:defRPr sz="11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p19 PPT Template" id="{498C43D6-531B-7D42-86A0-5109C37BE3A2}" vid="{9A228381-CE52-E94C-9011-B28E179A97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Illinois Business Consulting (Spring 2018)</Template>
  <TotalTime>454</TotalTime>
  <Words>445</Words>
  <Application>Microsoft Macintosh PowerPoint</Application>
  <PresentationFormat>On-screen Show (16:9)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Courier New</vt:lpstr>
      <vt:lpstr>Wingdings</vt:lpstr>
      <vt:lpstr>Illinois Business Consulting (Spring 2018)</vt:lpstr>
      <vt:lpstr>STAT 430 Final Project</vt:lpstr>
      <vt:lpstr>Project Outline</vt:lpstr>
      <vt:lpstr>Arsenal 2003/04 – ‘The Invincibles’</vt:lpstr>
      <vt:lpstr>Determining clustering structure per action type</vt:lpstr>
      <vt:lpstr>Non-Negative Matrix Factorization (NMF)</vt:lpstr>
      <vt:lpstr>Converting event-stream data into player heatmaps allows us to cluster pitch grids and player actions</vt:lpstr>
      <vt:lpstr>NMF allows us to simultaneously cluster the grids on the pitch and each players’ action frequencies</vt:lpstr>
      <vt:lpstr>NMF Results: Component Clusters</vt:lpstr>
      <vt:lpstr>Player Results: Component Distributions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1</dc:title>
  <dc:creator>Nelson, Lucas Lee</dc:creator>
  <cp:lastModifiedBy>Nelson, Lucas Lee</cp:lastModifiedBy>
  <cp:revision>60</cp:revision>
  <dcterms:created xsi:type="dcterms:W3CDTF">2022-04-19T20:33:07Z</dcterms:created>
  <dcterms:modified xsi:type="dcterms:W3CDTF">2022-05-12T23:45:06Z</dcterms:modified>
</cp:coreProperties>
</file>